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0" r:id="rId8"/>
    <p:sldId id="262" r:id="rId9"/>
    <p:sldId id="269" r:id="rId10"/>
    <p:sldId id="270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e-sfera.hr/dodatni-digitalni-sadrzaji/c6e1fb45-5e4d-4719-8110-b9ab04363851/assets/interactivity/kviz_a/index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https://www.e-sfera.hr/dodatni-digitalni-sadrzaji/c6e1fb45-5e4d-4719-8110-b9ab04363851/assets/interactivity/kviz_b_1/index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c6e1fb45-5e4d-4719-8110-b9ab04363851/assets/video/nc1_t02_koje_tvari_provode_elektricnu_struju_1.mp4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666113" y="2482363"/>
            <a:ext cx="9144000" cy="1655762"/>
          </a:xfrm>
        </p:spPr>
        <p:txBody>
          <a:bodyPr>
            <a:normAutofit/>
          </a:bodyPr>
          <a:lstStyle/>
          <a:p>
            <a:r>
              <a:rPr lang="hr-HR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Vodiči i izolatori </a:t>
            </a:r>
            <a:endParaRPr lang="hr-HR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8179119" y="5392822"/>
            <a:ext cx="30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ELEKTRIČNA STRUJA 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004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82351" y="1040836"/>
            <a:ext cx="10515600" cy="1154723"/>
          </a:xfrm>
        </p:spPr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Klikom na sličicu pristupi kvizu kojim ćeš provjeriti znanje.</a:t>
            </a:r>
          </a:p>
          <a:p>
            <a:endParaRPr lang="hr-HR" dirty="0"/>
          </a:p>
        </p:txBody>
      </p:sp>
      <p:sp>
        <p:nvSpPr>
          <p:cNvPr id="4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7173" name="Picture 5" descr="List, Icon, Symbol, Paper, Sign, Fla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146" y="2426677"/>
            <a:ext cx="32385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3148488" y="2910226"/>
            <a:ext cx="1277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000099"/>
                </a:solidFill>
                <a:latin typeface="Consolas" pitchFamily="49" charset="0"/>
                <a:cs typeface="Consolas" pitchFamily="49" charset="0"/>
              </a:rPr>
              <a:t>Kviz A </a:t>
            </a:r>
            <a:endParaRPr lang="hr-HR" b="1" dirty="0">
              <a:solidFill>
                <a:srgbClr val="000099"/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7174" name="Picture 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431" y="2366399"/>
            <a:ext cx="3292320" cy="3298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kstniOkvir 9"/>
          <p:cNvSpPr txBox="1"/>
          <p:nvPr/>
        </p:nvSpPr>
        <p:spPr>
          <a:xfrm>
            <a:off x="7239842" y="2921949"/>
            <a:ext cx="1277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000099"/>
                </a:solidFill>
                <a:latin typeface="Consolas" pitchFamily="49" charset="0"/>
                <a:cs typeface="Consolas" pitchFamily="49" charset="0"/>
              </a:rPr>
              <a:t>Kviz B </a:t>
            </a:r>
            <a:endParaRPr lang="hr-HR" b="1" dirty="0">
              <a:solidFill>
                <a:srgbClr val="000099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Obični oblačić 10"/>
          <p:cNvSpPr/>
          <p:nvPr/>
        </p:nvSpPr>
        <p:spPr>
          <a:xfrm>
            <a:off x="10494329" y="510707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Akcijski gumb: Pomoć 11">
            <a:hlinkClick r:id="" action="ppaction://noaction" highlightClick="1"/>
          </p:cNvPr>
          <p:cNvSpPr/>
          <p:nvPr/>
        </p:nvSpPr>
        <p:spPr>
          <a:xfrm>
            <a:off x="10791792" y="726871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08877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96954" y="703798"/>
            <a:ext cx="10056845" cy="986890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latin typeface="+mn-lt"/>
              </a:rPr>
              <a:t>Razmislite </a:t>
            </a:r>
            <a:endParaRPr lang="hr-HR" sz="4000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67153" y="1618199"/>
            <a:ext cx="7977555" cy="397261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SzPct val="81000"/>
              <a:buNone/>
            </a:pPr>
            <a:r>
              <a:rPr lang="hr-HR" altLang="sr-Latn-RS" sz="3800" dirty="0">
                <a:cs typeface="Alef" panose="00000500000000000000" pitchFamily="2" charset="-79"/>
              </a:rPr>
              <a:t>Zašto su </a:t>
            </a:r>
            <a:r>
              <a:rPr lang="hr-HR" altLang="sr-Latn-RS" sz="3800" dirty="0" smtClean="0">
                <a:cs typeface="Alef" panose="00000500000000000000" pitchFamily="2" charset="-79"/>
              </a:rPr>
              <a:t>bakrene žice i punjači mobitela presvučeni gumom ili plastikom? </a:t>
            </a:r>
          </a:p>
          <a:p>
            <a:pPr marL="0" indent="0">
              <a:lnSpc>
                <a:spcPct val="150000"/>
              </a:lnSpc>
              <a:buSzPct val="81000"/>
              <a:buNone/>
            </a:pPr>
            <a:r>
              <a:rPr lang="hr-HR" altLang="sr-Latn-RS" sz="3800" dirty="0" smtClean="0">
                <a:cs typeface="Alef" panose="00000500000000000000" pitchFamily="2" charset="-79"/>
              </a:rPr>
              <a:t>Zašto </a:t>
            </a:r>
            <a:r>
              <a:rPr lang="hr-HR" altLang="sr-Latn-RS" sz="3800" dirty="0">
                <a:cs typeface="Alef" panose="00000500000000000000" pitchFamily="2" charset="-79"/>
              </a:rPr>
              <a:t>električarski alati imaju plastikom ili gumom </a:t>
            </a:r>
            <a:r>
              <a:rPr lang="hr-HR" altLang="sr-Latn-RS" sz="3800" dirty="0" smtClean="0">
                <a:cs typeface="Alef" panose="00000500000000000000" pitchFamily="2" charset="-79"/>
              </a:rPr>
              <a:t>obložene dijelove?</a:t>
            </a:r>
          </a:p>
          <a:p>
            <a:pPr marL="0" indent="0">
              <a:lnSpc>
                <a:spcPct val="150000"/>
              </a:lnSpc>
              <a:buSzPct val="81000"/>
              <a:buNone/>
            </a:pPr>
            <a:r>
              <a:rPr lang="hr-HR" altLang="sr-Latn-RS" sz="3800" dirty="0" smtClean="0">
                <a:cs typeface="Alef" panose="00000500000000000000" pitchFamily="2" charset="-79"/>
              </a:rPr>
              <a:t>Istraživanjem ćemo dobiti odgovorena ova pitanja</a:t>
            </a:r>
          </a:p>
          <a:p>
            <a:pPr marL="0" indent="0">
              <a:lnSpc>
                <a:spcPct val="150000"/>
              </a:lnSpc>
              <a:buSzPct val="81000"/>
              <a:buNone/>
            </a:pPr>
            <a:endParaRPr lang="hr-HR" altLang="sr-Latn-RS" sz="3200" dirty="0" smtClean="0">
              <a:cs typeface="Alef" panose="00000500000000000000" pitchFamily="2" charset="-79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0636" y="2684584"/>
            <a:ext cx="1672011" cy="2105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1497" y="1008184"/>
            <a:ext cx="28511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s://www.e-sfera.hr/dodatni-digitalni-sadrzaji/c6e1fb45-5e4d-4719-8110-b9ab04363851/assets/image/baka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914314" y="4425293"/>
            <a:ext cx="1718014" cy="171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62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82351" y="895163"/>
            <a:ext cx="10756578" cy="956398"/>
          </a:xfrm>
        </p:spPr>
        <p:txBody>
          <a:bodyPr>
            <a:noAutofit/>
          </a:bodyPr>
          <a:lstStyle/>
          <a:p>
            <a:r>
              <a:rPr lang="hr-HR" sz="2400" dirty="0" smtClean="0">
                <a:latin typeface="Alef" panose="00000500000000000000" pitchFamily="2" charset="-79"/>
                <a:cs typeface="Alef" panose="00000500000000000000" pitchFamily="2" charset="-79"/>
              </a:rPr>
              <a:t/>
            </a:r>
            <a:br>
              <a:rPr lang="hr-HR" sz="2400" dirty="0" smtClean="0">
                <a:latin typeface="Alef" panose="00000500000000000000" pitchFamily="2" charset="-79"/>
                <a:cs typeface="Alef" panose="00000500000000000000" pitchFamily="2" charset="-79"/>
              </a:rPr>
            </a:br>
            <a:r>
              <a:rPr lang="hr-HR" sz="3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Kako utvrditi provodi li neko tijelo električnu struju? </a:t>
            </a:r>
            <a:endParaRPr lang="hr-HR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349" y="1851561"/>
            <a:ext cx="2451955" cy="2564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kstniOkvir 11"/>
          <p:cNvSpPr txBox="1"/>
          <p:nvPr/>
        </p:nvSpPr>
        <p:spPr>
          <a:xfrm>
            <a:off x="926122" y="2202709"/>
            <a:ext cx="72331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hr-HR" sz="3200" dirty="0" smtClean="0"/>
              <a:t>Načinite jednostavni strujni krug i unutar njega zatvarajte predmete načinjene od različitih materijala. </a:t>
            </a:r>
          </a:p>
          <a:p>
            <a:endParaRPr lang="hr-HR" sz="32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hr-HR" sz="3200" dirty="0" smtClean="0"/>
              <a:t>Promatrajte sjaj žaruljice! </a:t>
            </a:r>
          </a:p>
          <a:p>
            <a:endParaRPr lang="hr-HR" sz="32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hr-HR" sz="3200" dirty="0" smtClean="0"/>
              <a:t>Što zaključujete?</a:t>
            </a:r>
            <a:endParaRPr lang="hr-HR" sz="3200" dirty="0"/>
          </a:p>
        </p:txBody>
      </p:sp>
      <p:pic>
        <p:nvPicPr>
          <p:cNvPr id="7" name="Picture 2" descr="C:\Users\Hp\Downloads\clapperboard-311792_1280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3127" y="4554237"/>
            <a:ext cx="985402" cy="105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10932782" y="5632362"/>
            <a:ext cx="1266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/>
              <a:t>Pogledajte video </a:t>
            </a:r>
          </a:p>
        </p:txBody>
      </p:sp>
    </p:spTree>
    <p:extLst>
      <p:ext uri="{BB962C8B-B14F-4D97-AF65-F5344CB8AC3E}">
        <p14:creationId xmlns:p14="http://schemas.microsoft.com/office/powerpoint/2010/main" val="238882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69920" y="764674"/>
            <a:ext cx="8905711" cy="853524"/>
          </a:xfrm>
        </p:spPr>
        <p:txBody>
          <a:bodyPr/>
          <a:lstStyle/>
          <a:p>
            <a:r>
              <a:rPr lang="hr-HR" dirty="0" smtClean="0"/>
              <a:t>		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84031" y="1727162"/>
            <a:ext cx="10081846" cy="40640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r-HR" sz="3200" b="1" dirty="0" smtClean="0"/>
          </a:p>
          <a:p>
            <a:pPr marL="0" indent="0">
              <a:buNone/>
            </a:pPr>
            <a:r>
              <a:rPr lang="hr-HR" sz="3200" dirty="0" smtClean="0"/>
              <a:t>Žaruljica svijetli          predmet je načinjen od tvari koja provodi električnu struju         </a:t>
            </a:r>
            <a:r>
              <a:rPr lang="hr-HR" sz="3200" b="1" dirty="0" smtClean="0">
                <a:solidFill>
                  <a:srgbClr val="000099"/>
                </a:solidFill>
              </a:rPr>
              <a:t>VODIČ</a:t>
            </a:r>
            <a:r>
              <a:rPr lang="hr-HR" sz="3200" dirty="0" smtClean="0"/>
              <a:t> </a:t>
            </a:r>
          </a:p>
          <a:p>
            <a:pPr marL="0" indent="0">
              <a:buNone/>
            </a:pPr>
            <a:endParaRPr lang="hr-HR" sz="3200" dirty="0" smtClean="0"/>
          </a:p>
          <a:p>
            <a:pPr marL="0" indent="0">
              <a:buNone/>
            </a:pPr>
            <a:r>
              <a:rPr lang="hr-HR" sz="3200" dirty="0" smtClean="0"/>
              <a:t>Žaruljica ne svijetli          predmet je načinje od tvari koja  ne provodi eklektičnu struju         </a:t>
            </a:r>
            <a:r>
              <a:rPr lang="hr-HR" sz="3200" b="1" dirty="0" smtClean="0">
                <a:solidFill>
                  <a:srgbClr val="000099"/>
                </a:solidFill>
              </a:rPr>
              <a:t>IZOLATOR </a:t>
            </a:r>
            <a:endParaRPr lang="hr-HR" sz="3200" b="1" dirty="0">
              <a:solidFill>
                <a:srgbClr val="000099"/>
              </a:solidFill>
            </a:endParaRPr>
          </a:p>
        </p:txBody>
      </p:sp>
      <p:sp>
        <p:nvSpPr>
          <p:cNvPr id="5" name="TekstniOkvir 4"/>
          <p:cNvSpPr txBox="1"/>
          <p:nvPr/>
        </p:nvSpPr>
        <p:spPr>
          <a:xfrm>
            <a:off x="5710335" y="38535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r-HR" dirty="0"/>
          </a:p>
        </p:txBody>
      </p:sp>
      <p:sp>
        <p:nvSpPr>
          <p:cNvPr id="11" name="Zvijezda s 5 krakova 10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cxnSp>
        <p:nvCxnSpPr>
          <p:cNvPr id="9" name="Ravni poveznik sa strelicom 8"/>
          <p:cNvCxnSpPr/>
          <p:nvPr/>
        </p:nvCxnSpPr>
        <p:spPr>
          <a:xfrm>
            <a:off x="3950676" y="2567354"/>
            <a:ext cx="550986" cy="0"/>
          </a:xfrm>
          <a:prstGeom prst="straightConnector1">
            <a:avLst/>
          </a:prstGeom>
          <a:ln w="381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avni poveznik sa strelicom 14"/>
          <p:cNvCxnSpPr/>
          <p:nvPr/>
        </p:nvCxnSpPr>
        <p:spPr>
          <a:xfrm>
            <a:off x="5522764" y="3024554"/>
            <a:ext cx="584959" cy="0"/>
          </a:xfrm>
          <a:prstGeom prst="straightConnector1">
            <a:avLst/>
          </a:prstGeom>
          <a:ln w="381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avni poveznik sa strelicom 17"/>
          <p:cNvCxnSpPr/>
          <p:nvPr/>
        </p:nvCxnSpPr>
        <p:spPr>
          <a:xfrm>
            <a:off x="4501662" y="4140813"/>
            <a:ext cx="550986" cy="0"/>
          </a:xfrm>
          <a:prstGeom prst="straightConnector1">
            <a:avLst/>
          </a:prstGeom>
          <a:ln w="381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avni poveznik sa strelicom 18"/>
          <p:cNvCxnSpPr/>
          <p:nvPr/>
        </p:nvCxnSpPr>
        <p:spPr>
          <a:xfrm>
            <a:off x="5527207" y="4572000"/>
            <a:ext cx="550986" cy="0"/>
          </a:xfrm>
          <a:prstGeom prst="straightConnector1">
            <a:avLst/>
          </a:prstGeom>
          <a:ln w="381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1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82351" y="829570"/>
            <a:ext cx="10965209" cy="662856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 li zrak vodič ili izolator?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1185934" y="1973591"/>
            <a:ext cx="572471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>
                <a:cs typeface="Alef" panose="00000500000000000000" pitchFamily="2" charset="-79"/>
              </a:rPr>
              <a:t>Što se nalazi između spojih žica na mjestu gdje je otvoren strujni krug? </a:t>
            </a:r>
          </a:p>
          <a:p>
            <a:r>
              <a:rPr lang="hr-HR" sz="3200" dirty="0" smtClean="0">
                <a:cs typeface="Alef" panose="00000500000000000000" pitchFamily="2" charset="-79"/>
              </a:rPr>
              <a:t>Svijetli li žaruljica? 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703" y="1905821"/>
            <a:ext cx="2845424" cy="219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69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23571" y="580912"/>
            <a:ext cx="9602336" cy="1160171"/>
          </a:xfrm>
        </p:spPr>
        <p:txBody>
          <a:bodyPr>
            <a:normAutofit/>
          </a:bodyPr>
          <a:lstStyle/>
          <a:p>
            <a:pPr algn="ctr"/>
            <a:endParaRPr lang="hr-HR" sz="3600" dirty="0">
              <a:latin typeface="+mn-lt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>
          <a:xfrm>
            <a:off x="1312984" y="1875692"/>
            <a:ext cx="5357447" cy="409384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hr-HR" sz="3200" dirty="0" smtClean="0"/>
              <a:t>Suhi zrak je električni </a:t>
            </a:r>
            <a:r>
              <a:rPr lang="hr-HR" sz="3200" dirty="0" smtClean="0">
                <a:solidFill>
                  <a:srgbClr val="000099"/>
                </a:solidFill>
              </a:rPr>
              <a:t>izolator. </a:t>
            </a:r>
          </a:p>
          <a:p>
            <a:pPr>
              <a:buFont typeface="Wingdings" pitchFamily="2" charset="2"/>
              <a:buChar char="§"/>
            </a:pPr>
            <a:endParaRPr lang="hr-HR" sz="3200" dirty="0" smtClean="0"/>
          </a:p>
          <a:p>
            <a:pPr>
              <a:buFont typeface="Wingdings" pitchFamily="2" charset="2"/>
              <a:buChar char="§"/>
            </a:pPr>
            <a:r>
              <a:rPr lang="hr-HR" sz="3200" dirty="0" smtClean="0"/>
              <a:t>U posebnim slučajevima može postati vodič, tada se u zraku pojavi električna struja u obliku iskre ili munje. </a:t>
            </a:r>
            <a:endParaRPr lang="hr-HR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086" y="1887416"/>
            <a:ext cx="4428633" cy="3165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512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588039" y="844475"/>
            <a:ext cx="9062813" cy="1231097"/>
          </a:xfrm>
        </p:spPr>
        <p:txBody>
          <a:bodyPr>
            <a:normAutofit/>
          </a:bodyPr>
          <a:lstStyle/>
          <a:p>
            <a:r>
              <a:rPr lang="hr-HR" sz="3200" dirty="0" smtClean="0">
                <a:solidFill>
                  <a:srgbClr val="000099"/>
                </a:solidFill>
                <a:latin typeface="+mn-lt"/>
                <a:cs typeface="Alef" panose="00000500000000000000" pitchFamily="2" charset="-79"/>
              </a:rPr>
              <a:t>Mogu li tekućine provoditi električnu struju? </a:t>
            </a:r>
            <a:endParaRPr lang="hr-HR" sz="3200" dirty="0">
              <a:solidFill>
                <a:srgbClr val="000099"/>
              </a:solidFill>
              <a:latin typeface="+mn-lt"/>
              <a:cs typeface="Alef" panose="00000500000000000000" pitchFamily="2" charset="-79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6" name="Picture 2" descr="D:\Sandra - školska ppt\FIZIKA8_U\8_I_9.t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355" y="2038088"/>
            <a:ext cx="7328859" cy="3295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290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15397" y="914046"/>
            <a:ext cx="9351188" cy="208818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hr-HR" sz="3200" b="1" dirty="0" smtClean="0">
                <a:solidFill>
                  <a:srgbClr val="000099"/>
                </a:solidFill>
              </a:rPr>
              <a:t>Elektroliti</a:t>
            </a:r>
            <a:r>
              <a:rPr lang="hr-HR" sz="3200" dirty="0" smtClean="0"/>
              <a:t> su otopine </a:t>
            </a:r>
            <a:r>
              <a:rPr lang="hr-HR" sz="3200" dirty="0"/>
              <a:t>koje provode  električnu </a:t>
            </a:r>
            <a:r>
              <a:rPr lang="hr-HR" sz="3200" dirty="0" smtClean="0"/>
              <a:t>struju. (</a:t>
            </a:r>
            <a:r>
              <a:rPr lang="hr-HR" sz="3200" dirty="0"/>
              <a:t>voda iz vodovodne cijevi, otopine </a:t>
            </a:r>
            <a:r>
              <a:rPr lang="hr-HR" sz="3200" dirty="0" smtClean="0"/>
              <a:t>soli,</a:t>
            </a:r>
          </a:p>
          <a:p>
            <a:pPr marL="0" indent="0">
              <a:buNone/>
            </a:pPr>
            <a:r>
              <a:rPr lang="hr-HR" sz="3200" dirty="0"/>
              <a:t> </a:t>
            </a:r>
            <a:r>
              <a:rPr lang="hr-HR" sz="3200" dirty="0" smtClean="0"/>
              <a:t> kiselina </a:t>
            </a:r>
            <a:r>
              <a:rPr lang="hr-HR" sz="3200" dirty="0"/>
              <a:t>ili lužina) </a:t>
            </a:r>
          </a:p>
          <a:p>
            <a:endParaRPr lang="hr-HR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056" y="2685710"/>
            <a:ext cx="3277697" cy="20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107" y="2685710"/>
            <a:ext cx="3024554" cy="2017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922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392072" y="802951"/>
            <a:ext cx="11558516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10" name="Rezervirano mjesto sadržaja 9"/>
          <p:cNvSpPr>
            <a:spLocks noGrp="1"/>
          </p:cNvSpPr>
          <p:nvPr>
            <p:ph idx="1"/>
          </p:nvPr>
        </p:nvSpPr>
        <p:spPr>
          <a:xfrm>
            <a:off x="896769" y="1849071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hr-HR" sz="3200" dirty="0">
                <a:cs typeface="Alef" panose="00000500000000000000" pitchFamily="2" charset="-79"/>
              </a:rPr>
              <a:t>Što su električni vodiči? Nabroji pet vodiča.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3200" dirty="0" smtClean="0">
                <a:cs typeface="Alef" panose="00000500000000000000" pitchFamily="2" charset="-79"/>
              </a:rPr>
              <a:t>Što </a:t>
            </a:r>
            <a:r>
              <a:rPr lang="hr-HR" sz="3200" dirty="0">
                <a:cs typeface="Alef" panose="00000500000000000000" pitchFamily="2" charset="-79"/>
              </a:rPr>
              <a:t>su električni izolatori? Nabroji pet izolatora.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3200" dirty="0" smtClean="0">
                <a:cs typeface="Alef" panose="00000500000000000000" pitchFamily="2" charset="-79"/>
              </a:rPr>
              <a:t>Razvrstaj </a:t>
            </a:r>
            <a:r>
              <a:rPr lang="hr-HR" sz="3200" dirty="0">
                <a:cs typeface="Alef" panose="00000500000000000000" pitchFamily="2" charset="-79"/>
              </a:rPr>
              <a:t>sljedeće tvari prema tome provode li ili ne </a:t>
            </a:r>
            <a:r>
              <a:rPr lang="hr-HR" sz="3200" dirty="0" smtClean="0">
                <a:cs typeface="Alef" panose="00000500000000000000" pitchFamily="2" charset="-79"/>
              </a:rPr>
              <a:t>provode struju</a:t>
            </a:r>
            <a:r>
              <a:rPr lang="hr-HR" sz="3200" dirty="0">
                <a:cs typeface="Alef" panose="00000500000000000000" pitchFamily="2" charset="-79"/>
              </a:rPr>
              <a:t>: aluminij, porculan, dijamant, grafit, guma, morska </a:t>
            </a:r>
            <a:r>
              <a:rPr lang="hr-HR" sz="3200" dirty="0" smtClean="0">
                <a:cs typeface="Alef" panose="00000500000000000000" pitchFamily="2" charset="-79"/>
              </a:rPr>
              <a:t>voda,željezo</a:t>
            </a:r>
            <a:r>
              <a:rPr lang="hr-HR" sz="3200" dirty="0">
                <a:cs typeface="Alef" panose="00000500000000000000" pitchFamily="2" charset="-79"/>
              </a:rPr>
              <a:t>, plastika, mokro platno, vuna, tlo i staklo.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3200" dirty="0" smtClean="0">
                <a:cs typeface="Alef" panose="00000500000000000000" pitchFamily="2" charset="-79"/>
              </a:rPr>
              <a:t> </a:t>
            </a:r>
            <a:r>
              <a:rPr lang="hr-HR" sz="3200" dirty="0">
                <a:cs typeface="Alef" panose="00000500000000000000" pitchFamily="2" charset="-79"/>
              </a:rPr>
              <a:t>Što su elektroliti</a:t>
            </a:r>
            <a:r>
              <a:rPr lang="hr-HR" sz="3200" dirty="0" smtClean="0">
                <a:cs typeface="Alef" panose="00000500000000000000" pitchFamily="2" charset="-79"/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endParaRPr lang="hr-HR" sz="3200" dirty="0"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242</TotalTime>
  <Words>250</Words>
  <Application>Microsoft Office PowerPoint</Application>
  <PresentationFormat>Široki zaslon</PresentationFormat>
  <Paragraphs>45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7" baseType="lpstr">
      <vt:lpstr>Alef</vt:lpstr>
      <vt:lpstr>Arial</vt:lpstr>
      <vt:lpstr>Calibri</vt:lpstr>
      <vt:lpstr>Calibri Light</vt:lpstr>
      <vt:lpstr>Consolas</vt:lpstr>
      <vt:lpstr>Wingdings</vt:lpstr>
      <vt:lpstr>Tema sustava Office</vt:lpstr>
      <vt:lpstr>PowerPoint prezentacija</vt:lpstr>
      <vt:lpstr>Razmislite </vt:lpstr>
      <vt:lpstr> Kako utvrditi provodi li neko tijelo električnu struju? </vt:lpstr>
      <vt:lpstr>  </vt:lpstr>
      <vt:lpstr>Je li zrak vodič ili izolator? </vt:lpstr>
      <vt:lpstr>PowerPoint prezentacija</vt:lpstr>
      <vt:lpstr>Mogu li tekućine provoditi električnu struju? </vt:lpstr>
      <vt:lpstr>PowerPoint prezentacija</vt:lpstr>
      <vt:lpstr>PowerPoint prezentacija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30</cp:revision>
  <dcterms:created xsi:type="dcterms:W3CDTF">2020-09-12T17:39:48Z</dcterms:created>
  <dcterms:modified xsi:type="dcterms:W3CDTF">2020-09-27T11:53:28Z</dcterms:modified>
</cp:coreProperties>
</file>